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4" r:id="rId9"/>
    <p:sldId id="270" r:id="rId10"/>
    <p:sldId id="271" r:id="rId11"/>
    <p:sldId id="272" r:id="rId12"/>
    <p:sldId id="269" r:id="rId13"/>
    <p:sldId id="262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750" autoAdjust="0"/>
  </p:normalViewPr>
  <p:slideViewPr>
    <p:cSldViewPr>
      <p:cViewPr varScale="1">
        <p:scale>
          <a:sx n="48" d="100"/>
          <a:sy n="48" d="100"/>
        </p:scale>
        <p:origin x="-11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3BCB5-068C-47EF-9D43-B61F496ACBE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05BF40-2924-4B9B-9C0C-C9A2700B2A38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Ley de Moore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EBBD21C2-1E95-4AA1-8991-12A31692B7EB}" type="parTrans" cxnId="{00EFAEC3-7509-400D-AB38-D3461333BAEE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4A0B2A70-1DDE-4280-B9D4-46A1456EBF85}" type="sibTrans" cxnId="{00EFAEC3-7509-400D-AB38-D3461333BAEE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E924413C-EEC9-48D4-B15C-EE4E9BB8B79F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Avances tecnológicos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284B3214-DEC9-4D0D-843B-FB79972E7672}" type="parTrans" cxnId="{83183275-CC40-4967-B8C6-29D63519D1BD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575C1153-F8D8-4233-9682-577A12D80B03}" type="sibTrans" cxnId="{83183275-CC40-4967-B8C6-29D63519D1BD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8AA5F1D8-8A71-46B5-8F39-6C85558E4678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Bajo costo de la tecnología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546BE686-451B-45DB-BA0C-3526E8CA79B4}" type="parTrans" cxnId="{10825DB2-1C58-422D-8393-21D3906C4E4E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9CEAAE8D-DCE8-48B5-A57F-9956464934C4}" type="sibTrans" cxnId="{10825DB2-1C58-422D-8393-21D3906C4E4E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C3518B42-1065-4F2A-82C4-4D2B138CB137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Más Acceso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8EB8C1ED-3A37-4453-86F5-60605D6E4A2E}" type="parTrans" cxnId="{3E03E913-1EEB-4511-AD93-7A006BC6A5C1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87006FE0-1908-4269-AD56-FBAAA1EDCD74}" type="sibTrans" cxnId="{3E03E913-1EEB-4511-AD93-7A006BC6A5C1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097CE750-F229-4811-8628-3AB8A8229C25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Calidad de Vida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CCB73823-84DB-422A-8830-24C2A15C25BA}" type="parTrans" cxnId="{5F101630-17DB-4FDC-A04E-0DF5F60ED0E1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67C3C029-0950-41E5-8D60-10D667F47C4E}" type="sibTrans" cxnId="{5F101630-17DB-4FDC-A04E-0DF5F60ED0E1}">
      <dgm:prSet/>
      <dgm:spPr/>
      <dgm:t>
        <a:bodyPr/>
        <a:lstStyle/>
        <a:p>
          <a:endParaRPr lang="es-ES" sz="1600">
            <a:latin typeface="Arial" pitchFamily="34" charset="0"/>
            <a:cs typeface="Arial" pitchFamily="34" charset="0"/>
          </a:endParaRPr>
        </a:p>
      </dgm:t>
    </dgm:pt>
    <dgm:pt modelId="{3E38BC2C-6364-4685-9D57-044CEDCF0BFD}" type="pres">
      <dgm:prSet presAssocID="{3383BCB5-068C-47EF-9D43-B61F496ACB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4E8E44-434A-4FEF-A169-BCD7AC044A0C}" type="pres">
      <dgm:prSet presAssocID="{9605BF40-2924-4B9B-9C0C-C9A2700B2A38}" presName="dummy" presStyleCnt="0"/>
      <dgm:spPr/>
    </dgm:pt>
    <dgm:pt modelId="{FFCDF547-5594-4E15-9FB3-210A03039DFE}" type="pres">
      <dgm:prSet presAssocID="{9605BF40-2924-4B9B-9C0C-C9A2700B2A38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C80DAF-8614-4582-B44D-8945CDA6E983}" type="pres">
      <dgm:prSet presAssocID="{4A0B2A70-1DDE-4280-B9D4-46A1456EBF85}" presName="sibTrans" presStyleLbl="node1" presStyleIdx="0" presStyleCnt="5"/>
      <dgm:spPr/>
      <dgm:t>
        <a:bodyPr/>
        <a:lstStyle/>
        <a:p>
          <a:endParaRPr lang="es-ES"/>
        </a:p>
      </dgm:t>
    </dgm:pt>
    <dgm:pt modelId="{EE43FEB8-990B-4B6B-AB69-3D34DA1CBE62}" type="pres">
      <dgm:prSet presAssocID="{E924413C-EEC9-48D4-B15C-EE4E9BB8B79F}" presName="dummy" presStyleCnt="0"/>
      <dgm:spPr/>
    </dgm:pt>
    <dgm:pt modelId="{2EA3FA03-7D33-4AB6-A3C0-910DD778A3EE}" type="pres">
      <dgm:prSet presAssocID="{E924413C-EEC9-48D4-B15C-EE4E9BB8B79F}" presName="node" presStyleLbl="revTx" presStyleIdx="1" presStyleCnt="5" custScaleX="1369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01AD78-9CF8-4388-96F7-A56B822CCDC4}" type="pres">
      <dgm:prSet presAssocID="{575C1153-F8D8-4233-9682-577A12D80B03}" presName="sibTrans" presStyleLbl="node1" presStyleIdx="1" presStyleCnt="5"/>
      <dgm:spPr/>
      <dgm:t>
        <a:bodyPr/>
        <a:lstStyle/>
        <a:p>
          <a:endParaRPr lang="es-ES"/>
        </a:p>
      </dgm:t>
    </dgm:pt>
    <dgm:pt modelId="{7B203C29-BAFE-41E5-B2BA-B1811EF76E44}" type="pres">
      <dgm:prSet presAssocID="{8AA5F1D8-8A71-46B5-8F39-6C85558E4678}" presName="dummy" presStyleCnt="0"/>
      <dgm:spPr/>
    </dgm:pt>
    <dgm:pt modelId="{A1367C40-D917-4570-A46F-2266E6A57C43}" type="pres">
      <dgm:prSet presAssocID="{8AA5F1D8-8A71-46B5-8F39-6C85558E4678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4C1E8E-7721-4B4F-A941-ACFD9BE77AF9}" type="pres">
      <dgm:prSet presAssocID="{9CEAAE8D-DCE8-48B5-A57F-9956464934C4}" presName="sibTrans" presStyleLbl="node1" presStyleIdx="2" presStyleCnt="5"/>
      <dgm:spPr/>
      <dgm:t>
        <a:bodyPr/>
        <a:lstStyle/>
        <a:p>
          <a:endParaRPr lang="es-ES"/>
        </a:p>
      </dgm:t>
    </dgm:pt>
    <dgm:pt modelId="{F9B105D8-2E23-4FD0-B569-9C596B12F7DD}" type="pres">
      <dgm:prSet presAssocID="{C3518B42-1065-4F2A-82C4-4D2B138CB137}" presName="dummy" presStyleCnt="0"/>
      <dgm:spPr/>
    </dgm:pt>
    <dgm:pt modelId="{A6BAC6E6-C9DB-4030-AAC7-C4792A42B6B8}" type="pres">
      <dgm:prSet presAssocID="{C3518B42-1065-4F2A-82C4-4D2B138CB13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454FE6-EA7E-4311-A399-E2E864D5DAF9}" type="pres">
      <dgm:prSet presAssocID="{87006FE0-1908-4269-AD56-FBAAA1EDCD74}" presName="sibTrans" presStyleLbl="node1" presStyleIdx="3" presStyleCnt="5"/>
      <dgm:spPr/>
      <dgm:t>
        <a:bodyPr/>
        <a:lstStyle/>
        <a:p>
          <a:endParaRPr lang="es-ES"/>
        </a:p>
      </dgm:t>
    </dgm:pt>
    <dgm:pt modelId="{0B7FB610-735E-45CD-A446-CCE3BA156C5D}" type="pres">
      <dgm:prSet presAssocID="{097CE750-F229-4811-8628-3AB8A8229C25}" presName="dummy" presStyleCnt="0"/>
      <dgm:spPr/>
    </dgm:pt>
    <dgm:pt modelId="{E58FAC9D-D057-4CE2-9175-518E4E4C8FE6}" type="pres">
      <dgm:prSet presAssocID="{097CE750-F229-4811-8628-3AB8A8229C25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7B74B9-E888-4DC2-B567-F664512003E6}" type="pres">
      <dgm:prSet presAssocID="{67C3C029-0950-41E5-8D60-10D667F47C4E}" presName="sibTrans" presStyleLbl="node1" presStyleIdx="4" presStyleCnt="5"/>
      <dgm:spPr/>
      <dgm:t>
        <a:bodyPr/>
        <a:lstStyle/>
        <a:p>
          <a:endParaRPr lang="es-ES"/>
        </a:p>
      </dgm:t>
    </dgm:pt>
  </dgm:ptLst>
  <dgm:cxnLst>
    <dgm:cxn modelId="{BA90D068-2612-466D-A71E-069CF1F8BF8F}" type="presOf" srcId="{3383BCB5-068C-47EF-9D43-B61F496ACBEF}" destId="{3E38BC2C-6364-4685-9D57-044CEDCF0BFD}" srcOrd="0" destOrd="0" presId="urn:microsoft.com/office/officeart/2005/8/layout/cycle1"/>
    <dgm:cxn modelId="{00EFAEC3-7509-400D-AB38-D3461333BAEE}" srcId="{3383BCB5-068C-47EF-9D43-B61F496ACBEF}" destId="{9605BF40-2924-4B9B-9C0C-C9A2700B2A38}" srcOrd="0" destOrd="0" parTransId="{EBBD21C2-1E95-4AA1-8991-12A31692B7EB}" sibTransId="{4A0B2A70-1DDE-4280-B9D4-46A1456EBF85}"/>
    <dgm:cxn modelId="{2BEFE970-577E-42F2-BB4D-ABD49FE9D51D}" type="presOf" srcId="{C3518B42-1065-4F2A-82C4-4D2B138CB137}" destId="{A6BAC6E6-C9DB-4030-AAC7-C4792A42B6B8}" srcOrd="0" destOrd="0" presId="urn:microsoft.com/office/officeart/2005/8/layout/cycle1"/>
    <dgm:cxn modelId="{8CE20720-641F-4315-85D6-6585CD2232A3}" type="presOf" srcId="{67C3C029-0950-41E5-8D60-10D667F47C4E}" destId="{347B74B9-E888-4DC2-B567-F664512003E6}" srcOrd="0" destOrd="0" presId="urn:microsoft.com/office/officeart/2005/8/layout/cycle1"/>
    <dgm:cxn modelId="{10825DB2-1C58-422D-8393-21D3906C4E4E}" srcId="{3383BCB5-068C-47EF-9D43-B61F496ACBEF}" destId="{8AA5F1D8-8A71-46B5-8F39-6C85558E4678}" srcOrd="2" destOrd="0" parTransId="{546BE686-451B-45DB-BA0C-3526E8CA79B4}" sibTransId="{9CEAAE8D-DCE8-48B5-A57F-9956464934C4}"/>
    <dgm:cxn modelId="{7E978565-DD6E-41D5-AB0C-22F24F04E2C0}" type="presOf" srcId="{8AA5F1D8-8A71-46B5-8F39-6C85558E4678}" destId="{A1367C40-D917-4570-A46F-2266E6A57C43}" srcOrd="0" destOrd="0" presId="urn:microsoft.com/office/officeart/2005/8/layout/cycle1"/>
    <dgm:cxn modelId="{87367F01-B6EA-4537-9ADF-D61FEB386539}" type="presOf" srcId="{9CEAAE8D-DCE8-48B5-A57F-9956464934C4}" destId="{574C1E8E-7721-4B4F-A941-ACFD9BE77AF9}" srcOrd="0" destOrd="0" presId="urn:microsoft.com/office/officeart/2005/8/layout/cycle1"/>
    <dgm:cxn modelId="{32880767-C1B2-4610-8B37-181BE3868A8F}" type="presOf" srcId="{87006FE0-1908-4269-AD56-FBAAA1EDCD74}" destId="{69454FE6-EA7E-4311-A399-E2E864D5DAF9}" srcOrd="0" destOrd="0" presId="urn:microsoft.com/office/officeart/2005/8/layout/cycle1"/>
    <dgm:cxn modelId="{7FA7566C-81F0-472F-A4A8-34DC275A8174}" type="presOf" srcId="{9605BF40-2924-4B9B-9C0C-C9A2700B2A38}" destId="{FFCDF547-5594-4E15-9FB3-210A03039DFE}" srcOrd="0" destOrd="0" presId="urn:microsoft.com/office/officeart/2005/8/layout/cycle1"/>
    <dgm:cxn modelId="{64CF597B-AE17-4107-B418-F7427E5BCA4A}" type="presOf" srcId="{575C1153-F8D8-4233-9682-577A12D80B03}" destId="{FF01AD78-9CF8-4388-96F7-A56B822CCDC4}" srcOrd="0" destOrd="0" presId="urn:microsoft.com/office/officeart/2005/8/layout/cycle1"/>
    <dgm:cxn modelId="{357C1B25-A6DC-4729-818E-236E746DE03E}" type="presOf" srcId="{097CE750-F229-4811-8628-3AB8A8229C25}" destId="{E58FAC9D-D057-4CE2-9175-518E4E4C8FE6}" srcOrd="0" destOrd="0" presId="urn:microsoft.com/office/officeart/2005/8/layout/cycle1"/>
    <dgm:cxn modelId="{5F101630-17DB-4FDC-A04E-0DF5F60ED0E1}" srcId="{3383BCB5-068C-47EF-9D43-B61F496ACBEF}" destId="{097CE750-F229-4811-8628-3AB8A8229C25}" srcOrd="4" destOrd="0" parTransId="{CCB73823-84DB-422A-8830-24C2A15C25BA}" sibTransId="{67C3C029-0950-41E5-8D60-10D667F47C4E}"/>
    <dgm:cxn modelId="{83183275-CC40-4967-B8C6-29D63519D1BD}" srcId="{3383BCB5-068C-47EF-9D43-B61F496ACBEF}" destId="{E924413C-EEC9-48D4-B15C-EE4E9BB8B79F}" srcOrd="1" destOrd="0" parTransId="{284B3214-DEC9-4D0D-843B-FB79972E7672}" sibTransId="{575C1153-F8D8-4233-9682-577A12D80B03}"/>
    <dgm:cxn modelId="{FC7E52CF-C37A-44C4-83BF-3DF21939EE1E}" type="presOf" srcId="{E924413C-EEC9-48D4-B15C-EE4E9BB8B79F}" destId="{2EA3FA03-7D33-4AB6-A3C0-910DD778A3EE}" srcOrd="0" destOrd="0" presId="urn:microsoft.com/office/officeart/2005/8/layout/cycle1"/>
    <dgm:cxn modelId="{3E03E913-1EEB-4511-AD93-7A006BC6A5C1}" srcId="{3383BCB5-068C-47EF-9D43-B61F496ACBEF}" destId="{C3518B42-1065-4F2A-82C4-4D2B138CB137}" srcOrd="3" destOrd="0" parTransId="{8EB8C1ED-3A37-4453-86F5-60605D6E4A2E}" sibTransId="{87006FE0-1908-4269-AD56-FBAAA1EDCD74}"/>
    <dgm:cxn modelId="{CC490717-8EB5-490E-8EA2-25A2A1BCAEE8}" type="presOf" srcId="{4A0B2A70-1DDE-4280-B9D4-46A1456EBF85}" destId="{77C80DAF-8614-4582-B44D-8945CDA6E983}" srcOrd="0" destOrd="0" presId="urn:microsoft.com/office/officeart/2005/8/layout/cycle1"/>
    <dgm:cxn modelId="{0FB74D35-1018-46E5-86FB-2257B0F45CFC}" type="presParOf" srcId="{3E38BC2C-6364-4685-9D57-044CEDCF0BFD}" destId="{E54E8E44-434A-4FEF-A169-BCD7AC044A0C}" srcOrd="0" destOrd="0" presId="urn:microsoft.com/office/officeart/2005/8/layout/cycle1"/>
    <dgm:cxn modelId="{571B0C4C-9077-4FE2-83AE-37DE8A9F834B}" type="presParOf" srcId="{3E38BC2C-6364-4685-9D57-044CEDCF0BFD}" destId="{FFCDF547-5594-4E15-9FB3-210A03039DFE}" srcOrd="1" destOrd="0" presId="urn:microsoft.com/office/officeart/2005/8/layout/cycle1"/>
    <dgm:cxn modelId="{9193A815-7B6B-4E5B-98C9-1A8E48746A6C}" type="presParOf" srcId="{3E38BC2C-6364-4685-9D57-044CEDCF0BFD}" destId="{77C80DAF-8614-4582-B44D-8945CDA6E983}" srcOrd="2" destOrd="0" presId="urn:microsoft.com/office/officeart/2005/8/layout/cycle1"/>
    <dgm:cxn modelId="{D876B310-6E2F-46CA-A8FA-454FBE90CCC1}" type="presParOf" srcId="{3E38BC2C-6364-4685-9D57-044CEDCF0BFD}" destId="{EE43FEB8-990B-4B6B-AB69-3D34DA1CBE62}" srcOrd="3" destOrd="0" presId="urn:microsoft.com/office/officeart/2005/8/layout/cycle1"/>
    <dgm:cxn modelId="{FAE9D476-0F76-4CEF-A2A4-5C6082A2D814}" type="presParOf" srcId="{3E38BC2C-6364-4685-9D57-044CEDCF0BFD}" destId="{2EA3FA03-7D33-4AB6-A3C0-910DD778A3EE}" srcOrd="4" destOrd="0" presId="urn:microsoft.com/office/officeart/2005/8/layout/cycle1"/>
    <dgm:cxn modelId="{444025F9-F98A-44DA-9730-9FEE109B7794}" type="presParOf" srcId="{3E38BC2C-6364-4685-9D57-044CEDCF0BFD}" destId="{FF01AD78-9CF8-4388-96F7-A56B822CCDC4}" srcOrd="5" destOrd="0" presId="urn:microsoft.com/office/officeart/2005/8/layout/cycle1"/>
    <dgm:cxn modelId="{53D7F8B0-FE8B-4A72-8323-8D8A8F27A626}" type="presParOf" srcId="{3E38BC2C-6364-4685-9D57-044CEDCF0BFD}" destId="{7B203C29-BAFE-41E5-B2BA-B1811EF76E44}" srcOrd="6" destOrd="0" presId="urn:microsoft.com/office/officeart/2005/8/layout/cycle1"/>
    <dgm:cxn modelId="{5DBCF156-5BA8-47ED-B4CE-70519B8C52C9}" type="presParOf" srcId="{3E38BC2C-6364-4685-9D57-044CEDCF0BFD}" destId="{A1367C40-D917-4570-A46F-2266E6A57C43}" srcOrd="7" destOrd="0" presId="urn:microsoft.com/office/officeart/2005/8/layout/cycle1"/>
    <dgm:cxn modelId="{2260B336-F4C9-4669-9A0C-49221DADCE71}" type="presParOf" srcId="{3E38BC2C-6364-4685-9D57-044CEDCF0BFD}" destId="{574C1E8E-7721-4B4F-A941-ACFD9BE77AF9}" srcOrd="8" destOrd="0" presId="urn:microsoft.com/office/officeart/2005/8/layout/cycle1"/>
    <dgm:cxn modelId="{D84FDEC2-ED85-4517-8488-6D7C827B6860}" type="presParOf" srcId="{3E38BC2C-6364-4685-9D57-044CEDCF0BFD}" destId="{F9B105D8-2E23-4FD0-B569-9C596B12F7DD}" srcOrd="9" destOrd="0" presId="urn:microsoft.com/office/officeart/2005/8/layout/cycle1"/>
    <dgm:cxn modelId="{E3BBE050-64D7-406E-B5FD-9A5D5279E2D7}" type="presParOf" srcId="{3E38BC2C-6364-4685-9D57-044CEDCF0BFD}" destId="{A6BAC6E6-C9DB-4030-AAC7-C4792A42B6B8}" srcOrd="10" destOrd="0" presId="urn:microsoft.com/office/officeart/2005/8/layout/cycle1"/>
    <dgm:cxn modelId="{4537E99F-165A-4BC1-BC34-75D9238A9D23}" type="presParOf" srcId="{3E38BC2C-6364-4685-9D57-044CEDCF0BFD}" destId="{69454FE6-EA7E-4311-A399-E2E864D5DAF9}" srcOrd="11" destOrd="0" presId="urn:microsoft.com/office/officeart/2005/8/layout/cycle1"/>
    <dgm:cxn modelId="{D6D717B6-4DF4-4EED-83AC-3AD906790B4A}" type="presParOf" srcId="{3E38BC2C-6364-4685-9D57-044CEDCF0BFD}" destId="{0B7FB610-735E-45CD-A446-CCE3BA156C5D}" srcOrd="12" destOrd="0" presId="urn:microsoft.com/office/officeart/2005/8/layout/cycle1"/>
    <dgm:cxn modelId="{E5999C3B-D097-4FD8-A7C3-009EFC5A4E50}" type="presParOf" srcId="{3E38BC2C-6364-4685-9D57-044CEDCF0BFD}" destId="{E58FAC9D-D057-4CE2-9175-518E4E4C8FE6}" srcOrd="13" destOrd="0" presId="urn:microsoft.com/office/officeart/2005/8/layout/cycle1"/>
    <dgm:cxn modelId="{6D5D7010-6303-441F-91AD-3816B8396B11}" type="presParOf" srcId="{3E38BC2C-6364-4685-9D57-044CEDCF0BFD}" destId="{347B74B9-E888-4DC2-B567-F664512003E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CDF547-5594-4E15-9FB3-210A03039DFE}">
      <dsp:nvSpPr>
        <dsp:cNvPr id="0" name=""/>
        <dsp:cNvSpPr/>
      </dsp:nvSpPr>
      <dsp:spPr>
        <a:xfrm>
          <a:off x="4174327" y="31838"/>
          <a:ext cx="1095115" cy="109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Ley de Moore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4174327" y="31838"/>
        <a:ext cx="1095115" cy="1095115"/>
      </dsp:txXfrm>
    </dsp:sp>
    <dsp:sp modelId="{77C80DAF-8614-4582-B44D-8945CDA6E983}">
      <dsp:nvSpPr>
        <dsp:cNvPr id="0" name=""/>
        <dsp:cNvSpPr/>
      </dsp:nvSpPr>
      <dsp:spPr>
        <a:xfrm>
          <a:off x="1592962" y="-475"/>
          <a:ext cx="4112524" cy="4112524"/>
        </a:xfrm>
        <a:prstGeom prst="circularArrow">
          <a:avLst>
            <a:gd name="adj1" fmla="val 5193"/>
            <a:gd name="adj2" fmla="val 335363"/>
            <a:gd name="adj3" fmla="val 21295481"/>
            <a:gd name="adj4" fmla="val 19764277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3FA03-7D33-4AB6-A3C0-910DD778A3EE}">
      <dsp:nvSpPr>
        <dsp:cNvPr id="0" name=""/>
        <dsp:cNvSpPr/>
      </dsp:nvSpPr>
      <dsp:spPr>
        <a:xfrm>
          <a:off x="4634726" y="2072159"/>
          <a:ext cx="1500198" cy="109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Avances tecnológicos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4634726" y="2072159"/>
        <a:ext cx="1500198" cy="1095115"/>
      </dsp:txXfrm>
    </dsp:sp>
    <dsp:sp modelId="{FF01AD78-9CF8-4388-96F7-A56B822CCDC4}">
      <dsp:nvSpPr>
        <dsp:cNvPr id="0" name=""/>
        <dsp:cNvSpPr/>
      </dsp:nvSpPr>
      <dsp:spPr>
        <a:xfrm>
          <a:off x="1592962" y="-475"/>
          <a:ext cx="4112524" cy="4112524"/>
        </a:xfrm>
        <a:prstGeom prst="circularArrow">
          <a:avLst>
            <a:gd name="adj1" fmla="val 5193"/>
            <a:gd name="adj2" fmla="val 335363"/>
            <a:gd name="adj3" fmla="val 4017019"/>
            <a:gd name="adj4" fmla="val 2251302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67C40-D917-4570-A46F-2266E6A57C43}">
      <dsp:nvSpPr>
        <dsp:cNvPr id="0" name=""/>
        <dsp:cNvSpPr/>
      </dsp:nvSpPr>
      <dsp:spPr>
        <a:xfrm>
          <a:off x="3101666" y="3333147"/>
          <a:ext cx="1095115" cy="109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Bajo costo de la tecnología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3101666" y="3333147"/>
        <a:ext cx="1095115" cy="1095115"/>
      </dsp:txXfrm>
    </dsp:sp>
    <dsp:sp modelId="{574C1E8E-7721-4B4F-A941-ACFD9BE77AF9}">
      <dsp:nvSpPr>
        <dsp:cNvPr id="0" name=""/>
        <dsp:cNvSpPr/>
      </dsp:nvSpPr>
      <dsp:spPr>
        <a:xfrm>
          <a:off x="1592962" y="-475"/>
          <a:ext cx="4112524" cy="4112524"/>
        </a:xfrm>
        <a:prstGeom prst="circularArrow">
          <a:avLst>
            <a:gd name="adj1" fmla="val 5193"/>
            <a:gd name="adj2" fmla="val 335363"/>
            <a:gd name="adj3" fmla="val 8213334"/>
            <a:gd name="adj4" fmla="val 6447618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AC6E6-C9DB-4030-AAC7-C4792A42B6B8}">
      <dsp:nvSpPr>
        <dsp:cNvPr id="0" name=""/>
        <dsp:cNvSpPr/>
      </dsp:nvSpPr>
      <dsp:spPr>
        <a:xfrm>
          <a:off x="1366065" y="2072159"/>
          <a:ext cx="1095115" cy="109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Más Acceso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1366065" y="2072159"/>
        <a:ext cx="1095115" cy="1095115"/>
      </dsp:txXfrm>
    </dsp:sp>
    <dsp:sp modelId="{69454FE6-EA7E-4311-A399-E2E864D5DAF9}">
      <dsp:nvSpPr>
        <dsp:cNvPr id="0" name=""/>
        <dsp:cNvSpPr/>
      </dsp:nvSpPr>
      <dsp:spPr>
        <a:xfrm>
          <a:off x="1592962" y="-475"/>
          <a:ext cx="4112524" cy="4112524"/>
        </a:xfrm>
        <a:prstGeom prst="circularArrow">
          <a:avLst>
            <a:gd name="adj1" fmla="val 5193"/>
            <a:gd name="adj2" fmla="val 335363"/>
            <a:gd name="adj3" fmla="val 12300360"/>
            <a:gd name="adj4" fmla="val 10769156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FAC9D-D057-4CE2-9175-518E4E4C8FE6}">
      <dsp:nvSpPr>
        <dsp:cNvPr id="0" name=""/>
        <dsp:cNvSpPr/>
      </dsp:nvSpPr>
      <dsp:spPr>
        <a:xfrm>
          <a:off x="2029006" y="31838"/>
          <a:ext cx="1095115" cy="109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Calidad de Vida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2029006" y="31838"/>
        <a:ext cx="1095115" cy="1095115"/>
      </dsp:txXfrm>
    </dsp:sp>
    <dsp:sp modelId="{347B74B9-E888-4DC2-B567-F664512003E6}">
      <dsp:nvSpPr>
        <dsp:cNvPr id="0" name=""/>
        <dsp:cNvSpPr/>
      </dsp:nvSpPr>
      <dsp:spPr>
        <a:xfrm>
          <a:off x="1592962" y="-475"/>
          <a:ext cx="4112524" cy="4112524"/>
        </a:xfrm>
        <a:prstGeom prst="circularArrow">
          <a:avLst>
            <a:gd name="adj1" fmla="val 5193"/>
            <a:gd name="adj2" fmla="val 335363"/>
            <a:gd name="adj3" fmla="val 16868000"/>
            <a:gd name="adj4" fmla="val 15196637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310C-F941-4A3B-AADE-9FCC150F7966}" type="datetimeFigureOut">
              <a:rPr lang="es-ES" smtClean="0"/>
              <a:pPr/>
              <a:t>25/01/2011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827B7-02E8-4CD6-87E3-C5D1D2D4B9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827B7-02E8-4CD6-87E3-C5D1D2D4B96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827B7-02E8-4CD6-87E3-C5D1D2D4B96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827B7-02E8-4CD6-87E3-C5D1D2D4B96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DD2C0-DE03-44BC-9BAE-7194FBD63691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772660-3C76-4314-9FE1-92E30AE79031}" type="datetime1">
              <a:rPr lang="es-ES" smtClean="0"/>
              <a:pPr/>
              <a:t>25/01/2011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s-ES" smtClean="0"/>
              <a:t>#10 - Gordon Moore</a:t>
            </a:r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CA244E-606B-4CCE-BA8E-B5D565B84B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CD3-013E-493D-B289-A2C9FCEF5BFE}" type="datetime1">
              <a:rPr lang="es-ES" smtClean="0"/>
              <a:pPr/>
              <a:t>25/01/2011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#10 - Gordon Moore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44E-606B-4CCE-BA8E-B5D565B84B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B3A-360F-4248-8906-364F716A50A0}" type="datetime1">
              <a:rPr lang="es-ES" smtClean="0"/>
              <a:pPr/>
              <a:t>25/01/2011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#10 - Gordon Moore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44E-606B-4CCE-BA8E-B5D565B84B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6B938A-3461-40E5-A49F-24CE026D902D}" type="datetime1">
              <a:rPr lang="es-ES" smtClean="0"/>
              <a:pPr/>
              <a:t>25/01/2011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CA244E-606B-4CCE-BA8E-B5D565B84B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s-ES" smtClean="0"/>
              <a:t>#10 - Gordon Moore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58362B-2799-46D8-82AF-BF8AD9FB9087}" type="datetime1">
              <a:rPr lang="es-ES" smtClean="0"/>
              <a:pPr/>
              <a:t>25/01/2011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s-ES" smtClean="0"/>
              <a:t>#10 - Gordon Moore</a:t>
            </a:r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CA244E-606B-4CCE-BA8E-B5D565B84B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C400-662D-4C33-A4F0-C4F6B1C2D252}" type="datetime1">
              <a:rPr lang="es-ES" smtClean="0"/>
              <a:pPr/>
              <a:t>25/01/2011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#10 - Gordon Moore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44E-606B-4CCE-BA8E-B5D565B84B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FBDE-6762-4939-A37C-618D34C2B214}" type="datetime1">
              <a:rPr lang="es-ES" smtClean="0"/>
              <a:pPr/>
              <a:t>25/01/2011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#10 - Gordon Moore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44E-606B-4CCE-BA8E-B5D565B84B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B1C38F-88BC-4F36-94B1-947EDC24885D}" type="datetime1">
              <a:rPr lang="es-ES" smtClean="0"/>
              <a:pPr/>
              <a:t>25/01/2011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CA244E-606B-4CCE-BA8E-B5D565B84B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s-ES" smtClean="0"/>
              <a:t>#10 - Gordon Moore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BBFF-C7E8-41B7-8984-C0979DDF0A44}" type="datetime1">
              <a:rPr lang="es-ES" smtClean="0"/>
              <a:pPr/>
              <a:t>25/01/2011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#10 - Gordon Moore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44E-606B-4CCE-BA8E-B5D565B84B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B1908F-8A46-432B-9599-75BC26109CFB}" type="datetime1">
              <a:rPr lang="es-ES" smtClean="0"/>
              <a:pPr/>
              <a:t>25/01/2011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CA244E-606B-4CCE-BA8E-B5D565B84B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s-ES" smtClean="0"/>
              <a:t>#10 - Gordon Moore</a:t>
            </a: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A41392-78B5-4FA4-9B45-A796A2CBC838}" type="datetime1">
              <a:rPr lang="es-ES" smtClean="0"/>
              <a:pPr/>
              <a:t>25/01/2011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CA244E-606B-4CCE-BA8E-B5D565B84B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s-ES" smtClean="0"/>
              <a:t>#10 - Gordon Moore</a:t>
            </a: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B3FB31-C8D7-4A08-B8D0-F5D26EDAE849}" type="datetime1">
              <a:rPr lang="es-ES" smtClean="0"/>
              <a:pPr/>
              <a:t>25/01/2011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#10 - Gordon Moore</a:t>
            </a:r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CA244E-606B-4CCE-BA8E-B5D565B84B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Ley_de_Moore" TargetMode="External"/><Relationship Id="rId2" Type="http://schemas.openxmlformats.org/officeDocument/2006/relationships/hyperlink" Target="http://identidadgeek.com/%C2%BFcomo-funciona-a-ley-de-moore/2010/0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sotras.com/actualidad/descubre-mujeres-influyentes-ciencias-63058/" TargetMode="External"/><Relationship Id="rId5" Type="http://schemas.openxmlformats.org/officeDocument/2006/relationships/hyperlink" Target="http://www.pionerosti.com.ar/2008/08/pionero-6-gordon-moore.html" TargetMode="External"/><Relationship Id="rId4" Type="http://schemas.openxmlformats.org/officeDocument/2006/relationships/hyperlink" Target="http://es.wikipedia.org/wiki/Gordon_E._Moor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z8I-KmaFU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71604" y="1214422"/>
            <a:ext cx="3357586" cy="2143140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#10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GORDON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MOORE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5429264"/>
            <a:ext cx="4714908" cy="104299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</a:rPr>
              <a:t>MARTHA MUÑOZ MOYA</a:t>
            </a:r>
          </a:p>
          <a:p>
            <a:r>
              <a:rPr lang="es-ES" sz="2400" b="1" dirty="0" smtClean="0">
                <a:solidFill>
                  <a:schemeClr val="tx1"/>
                </a:solidFill>
              </a:rPr>
              <a:t>LAURA NAVIA PRADO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4" name="3 Imagen" descr="mo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571480"/>
            <a:ext cx="4286822" cy="5648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convex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¿Conoce alguno otro que considere debería estar en esta lista?, ¿Por qué?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4293096"/>
            <a:ext cx="8229600" cy="2232248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600" dirty="0" smtClean="0">
                <a:latin typeface="Arial" pitchFamily="34" charset="0"/>
                <a:cs typeface="Arial" pitchFamily="34" charset="0"/>
              </a:rPr>
              <a:t>Esta inglesa ha conseguido ser la científica más notable de </a:t>
            </a:r>
            <a:r>
              <a:rPr lang="es-ES" sz="2600" b="1" dirty="0" smtClean="0">
                <a:latin typeface="Arial" pitchFamily="34" charset="0"/>
                <a:cs typeface="Arial" pitchFamily="34" charset="0"/>
              </a:rPr>
              <a:t>Europa.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Es profesora de física experimental en el Laboratorio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Cavendish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del departamento de física de la Universidad de Cambridge.</a:t>
            </a:r>
          </a:p>
          <a:p>
            <a:pPr algn="just">
              <a:buNone/>
            </a:pPr>
            <a:r>
              <a:rPr lang="es-ES" dirty="0" smtClean="0"/>
              <a:t> </a:t>
            </a:r>
          </a:p>
          <a:p>
            <a:pPr algn="just"/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2643206" cy="244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785918" y="276290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Dame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Athene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Donald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3643306" y="6286520"/>
            <a:ext cx="3200400" cy="365760"/>
          </a:xfrm>
        </p:spPr>
        <p:txBody>
          <a:bodyPr/>
          <a:lstStyle/>
          <a:p>
            <a:r>
              <a:rPr lang="es-ES" dirty="0" smtClean="0"/>
              <a:t>#10 - Gordon Moore</a:t>
            </a:r>
            <a:endParaRPr lang="es-E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71414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es-ES" dirty="0" smtClean="0"/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Usa nuevos métodos de investigación basados en rayos X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y técnicas microscópicas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para analizar los materiales.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Sus estudios sobre polímeros pueden ayudar a formar unas proteínas con aplicaciones médicas que podrían ser una solución al mal de las vacas locas o el Alzheimer.</a:t>
            </a:r>
          </a:p>
          <a:p>
            <a:pPr algn="just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En el 2009 fue una de las ganadoras de los premios que entrega L’OREAL UNESCO para las  mujeres mas influyentes en el campo de las ciencias.</a:t>
            </a:r>
          </a:p>
          <a:p>
            <a:pPr algn="just"/>
            <a:endParaRPr lang="es-ES" dirty="0" smtClean="0"/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4714884"/>
            <a:ext cx="25107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3643306" y="6286520"/>
            <a:ext cx="3200400" cy="365760"/>
          </a:xfrm>
        </p:spPr>
        <p:txBody>
          <a:bodyPr/>
          <a:lstStyle/>
          <a:p>
            <a:r>
              <a:rPr lang="es-ES" dirty="0" smtClean="0"/>
              <a:t>#10 - Gordon Moore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9" y="4714884"/>
            <a:ext cx="240911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054446"/>
            <a:ext cx="8229600" cy="216024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/>
              <a:t>5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. ¿Cuáles consideran fueron los criterios que se tuvieron en cuenta, para elaborar esta lista de los 20 científicos (vivos) más influyentes en la actualidad?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2708920"/>
            <a:ext cx="8229600" cy="361724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Sus estudios realizados en las diferentes áreas donde se destacan.</a:t>
            </a:r>
          </a:p>
          <a:p>
            <a:pPr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El gran aporte que le hacen a la humanidad para mejorar de alguna forma los niveles de vida.</a:t>
            </a:r>
          </a:p>
          <a:p>
            <a:pPr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 Conocer con sus estudios un poco más a fondo los extraños fenómenos inexplicables que nos rodean a diario.</a:t>
            </a:r>
          </a:p>
          <a:p>
            <a:endParaRPr lang="es-ES" dirty="0" smtClean="0"/>
          </a:p>
          <a:p>
            <a:pPr algn="just">
              <a:buNone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3643306" y="6286520"/>
            <a:ext cx="3200400" cy="365760"/>
          </a:xfrm>
        </p:spPr>
        <p:txBody>
          <a:bodyPr/>
          <a:lstStyle/>
          <a:p>
            <a:r>
              <a:rPr lang="es-ES" dirty="0" smtClean="0"/>
              <a:t>#10 - Gordon Moore</a:t>
            </a:r>
            <a:endParaRPr lang="es-E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dirty="0" smtClean="0">
                <a:hlinkClick r:id="rId2"/>
              </a:rPr>
              <a:t>http://identidadgeek.com/%C2%BFcomo-funciona-a-ley-de-moore/2010/01/</a:t>
            </a:r>
            <a:endParaRPr lang="es-ES" sz="2000" dirty="0" smtClean="0"/>
          </a:p>
          <a:p>
            <a:pPr>
              <a:buNone/>
            </a:pPr>
            <a:endParaRPr lang="es-ES" sz="2000" dirty="0"/>
          </a:p>
          <a:p>
            <a:pPr>
              <a:buNone/>
            </a:pPr>
            <a:r>
              <a:rPr lang="es-ES" sz="2000" dirty="0" smtClean="0">
                <a:hlinkClick r:id="rId3"/>
              </a:rPr>
              <a:t>http://es.wikipedia.org/wiki/Ley_de_Moore</a:t>
            </a:r>
            <a:endParaRPr lang="es-ES" sz="2000" dirty="0" smtClean="0"/>
          </a:p>
          <a:p>
            <a:pPr>
              <a:buNone/>
            </a:pPr>
            <a:endParaRPr lang="es-ES" sz="2000" dirty="0"/>
          </a:p>
          <a:p>
            <a:pPr>
              <a:buNone/>
            </a:pPr>
            <a:r>
              <a:rPr lang="es-ES" sz="2000" dirty="0" smtClean="0">
                <a:hlinkClick r:id="rId4"/>
              </a:rPr>
              <a:t>http://es.wikipedia.org/wiki/Gordon_E._Moore</a:t>
            </a:r>
            <a:endParaRPr lang="es-ES" sz="2000" dirty="0" smtClean="0"/>
          </a:p>
          <a:p>
            <a:pPr>
              <a:buNone/>
            </a:pPr>
            <a:endParaRPr lang="es-ES" sz="2000" dirty="0"/>
          </a:p>
          <a:p>
            <a:pPr>
              <a:buNone/>
            </a:pPr>
            <a:r>
              <a:rPr lang="es-ES" sz="2000" dirty="0" smtClean="0">
                <a:hlinkClick r:id="rId5"/>
              </a:rPr>
              <a:t>http://www.pionerosti.com.ar/2008/08/pionero-6-gordon-moore.html</a:t>
            </a: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 algn="just">
              <a:buNone/>
            </a:pPr>
            <a:r>
              <a:rPr lang="es-ES" sz="2000" dirty="0" smtClean="0">
                <a:hlinkClick r:id="rId6"/>
              </a:rPr>
              <a:t>http://www.nosotras.com/actualidad/descubre-mujeres-influyentes-ciencias-63058/</a:t>
            </a:r>
            <a:endParaRPr lang="es-ES" sz="2000" dirty="0" smtClean="0"/>
          </a:p>
          <a:p>
            <a:pPr>
              <a:buNone/>
            </a:pPr>
            <a:endParaRPr lang="es-ES" sz="2000" dirty="0"/>
          </a:p>
        </p:txBody>
      </p:sp>
      <p:sp>
        <p:nvSpPr>
          <p:cNvPr id="5" name="3 Marcador de pie de página"/>
          <p:cNvSpPr txBox="1">
            <a:spLocks/>
          </p:cNvSpPr>
          <p:nvPr/>
        </p:nvSpPr>
        <p:spPr>
          <a:xfrm>
            <a:off x="3643306" y="6286520"/>
            <a:ext cx="32004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#10 - Gordon Moore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Biografía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229600" cy="4807436"/>
          </a:xfrm>
        </p:spPr>
        <p:txBody>
          <a:bodyPr>
            <a:noAutofit/>
          </a:bodyPr>
          <a:lstStyle/>
          <a:p>
            <a:endParaRPr lang="es-ES" sz="2700" dirty="0" smtClean="0"/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Nace el 3 de Enero de 1929 (San Francisco, California).</a:t>
            </a:r>
          </a:p>
          <a:p>
            <a:pPr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En 1950 obtiene el certificado de Bachiller de ciencias en química de la Universidad de California (Berkeley).</a:t>
            </a:r>
          </a:p>
          <a:p>
            <a:pPr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En 1954 obtiene el título de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Ph.D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en química y física de California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Institute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Technology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Caltech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Se unió al alumnado de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Caltech</a:t>
            </a:r>
            <a:r>
              <a:rPr lang="es-ES" dirty="0">
                <a:latin typeface="Arial" pitchFamily="34" charset="0"/>
                <a:cs typeface="Arial" pitchFamily="34" charset="0"/>
              </a:rPr>
              <a:t> William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Shockley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en el laboratorio de semiconductores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Shockley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s-ES" dirty="0">
                <a:latin typeface="Arial" pitchFamily="34" charset="0"/>
                <a:cs typeface="Arial" pitchFamily="34" charset="0"/>
              </a:rPr>
              <a:t> 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pero se retiró para crear </a:t>
            </a:r>
            <a:r>
              <a:rPr lang="es-ES" dirty="0">
                <a:latin typeface="Arial" pitchFamily="34" charset="0"/>
                <a:cs typeface="Arial" pitchFamily="34" charset="0"/>
              </a:rPr>
              <a:t>corporación de semiconductores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Fairchild junto con otros compañeros.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3643306" y="6286520"/>
            <a:ext cx="3200400" cy="365760"/>
          </a:xfrm>
        </p:spPr>
        <p:txBody>
          <a:bodyPr/>
          <a:lstStyle/>
          <a:p>
            <a:r>
              <a:rPr lang="es-ES" dirty="0" smtClean="0"/>
              <a:t>#10 - Gordon Moore</a:t>
            </a:r>
            <a:endParaRPr lang="es-E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Biografía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8229600" cy="5286412"/>
          </a:xfrm>
        </p:spPr>
        <p:txBody>
          <a:bodyPr>
            <a:noAutofit/>
          </a:bodyPr>
          <a:lstStyle/>
          <a:p>
            <a:endParaRPr lang="es-ES" sz="2700" dirty="0" smtClean="0"/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En 1968 fundó Intel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Corporation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junto a Robert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Noyce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En 2003 fue elegido miembro de la American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Association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Advancement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Science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 (Asociación Americana para el Avance de la Ciencia).</a:t>
            </a:r>
          </a:p>
        </p:txBody>
      </p:sp>
      <p:sp>
        <p:nvSpPr>
          <p:cNvPr id="5" name="3 Marcador de pie de página"/>
          <p:cNvSpPr txBox="1">
            <a:spLocks/>
          </p:cNvSpPr>
          <p:nvPr/>
        </p:nvSpPr>
        <p:spPr>
          <a:xfrm>
            <a:off x="3643306" y="6286520"/>
            <a:ext cx="32004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#10 - Gordon Moore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9726"/>
            <a:ext cx="8229600" cy="989034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¿Cuáles son y de que tratan los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avances?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980728"/>
            <a:ext cx="8401080" cy="3429024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Ley de Moore:</a:t>
            </a:r>
          </a:p>
          <a:p>
            <a:pPr algn="ctr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“  El número de transistores que se podían poner en un chip se doblaría cada 2 años”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Publicada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 la Revista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Electronics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el 19 de Abril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1965.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posible medir la velocidad del avance tecnológico (La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tecnología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tenía futuro).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transistores podían reducirse en tamaño para caber en chips o microchips (Circuitos integrados).</a:t>
            </a:r>
          </a:p>
          <a:p>
            <a:pPr>
              <a:buNone/>
            </a:pPr>
            <a:endParaRPr lang="es-ES" sz="2400" b="1" dirty="0" smtClean="0"/>
          </a:p>
        </p:txBody>
      </p:sp>
      <p:pic>
        <p:nvPicPr>
          <p:cNvPr id="5" name="4 Imagen" descr="intel-atom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4643446"/>
            <a:ext cx="1659657" cy="20579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4949785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Contexto:</a:t>
            </a:r>
          </a:p>
          <a:p>
            <a:pPr algn="just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Años 60´s los procesadores se estaban dando conocer, época de descubrimientos, avances en electrónica y microelectrónica.</a:t>
            </a:r>
          </a:p>
          <a:p>
            <a:endParaRPr lang="es-ES" dirty="0"/>
          </a:p>
        </p:txBody>
      </p:sp>
      <p:sp>
        <p:nvSpPr>
          <p:cNvPr id="7" name="3 Marcador de pie de página"/>
          <p:cNvSpPr txBox="1">
            <a:spLocks/>
          </p:cNvSpPr>
          <p:nvPr/>
        </p:nvSpPr>
        <p:spPr>
          <a:xfrm>
            <a:off x="3635896" y="6492240"/>
            <a:ext cx="32004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#10 - Gordon Moore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Arial" pitchFamily="34" charset="0"/>
                <a:cs typeface="Arial" pitchFamily="34" charset="0"/>
              </a:rPr>
              <a:t>Video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1472" y="3000372"/>
            <a:ext cx="8229600" cy="1900238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hlinkClick r:id="rId3"/>
              </a:rPr>
              <a:t>http://www.youtube.com/watch?v=3z8I-KmaFUI</a:t>
            </a:r>
            <a:endParaRPr lang="es-ES" dirty="0"/>
          </a:p>
        </p:txBody>
      </p:sp>
      <p:sp>
        <p:nvSpPr>
          <p:cNvPr id="5" name="3 Marcador de pie de página"/>
          <p:cNvSpPr txBox="1">
            <a:spLocks/>
          </p:cNvSpPr>
          <p:nvPr/>
        </p:nvSpPr>
        <p:spPr>
          <a:xfrm>
            <a:off x="3643306" y="6286520"/>
            <a:ext cx="32004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#10 - Gordon Moore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Aporte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la comprensión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mundo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cómo funciona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/>
          </a:bodyPr>
          <a:lstStyle/>
          <a:p>
            <a:pPr algn="just"/>
            <a:endParaRPr lang="es-ES" sz="3000" dirty="0" smtClean="0"/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Permitió la creación del microprocesador.  </a:t>
            </a:r>
          </a:p>
          <a:p>
            <a:pPr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“El precio de un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Pc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hoy será la mitad en el año siguiente y en dos años estará obsoleto”.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pcs años  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2066925" cy="2209800"/>
          </a:xfrm>
          <a:prstGeom prst="rect">
            <a:avLst/>
          </a:prstGeom>
        </p:spPr>
      </p:pic>
      <p:pic>
        <p:nvPicPr>
          <p:cNvPr id="6" name="5 Imagen" descr="{CF059C2C-4FDD-44D1-B8D0-D0CFE2B7C10B}_Computadora1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5766" y="4002784"/>
            <a:ext cx="1619250" cy="1295400"/>
          </a:xfrm>
          <a:prstGeom prst="rect">
            <a:avLst/>
          </a:prstGeom>
        </p:spPr>
      </p:pic>
      <p:pic>
        <p:nvPicPr>
          <p:cNvPr id="7" name="6 Imagen" descr="portatil_dell_studio_14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717032"/>
            <a:ext cx="3037697" cy="1966909"/>
          </a:xfrm>
          <a:prstGeom prst="rect">
            <a:avLst/>
          </a:prstGeom>
        </p:spPr>
      </p:pic>
      <p:sp>
        <p:nvSpPr>
          <p:cNvPr id="8" name="7 Flecha derecha"/>
          <p:cNvSpPr/>
          <p:nvPr/>
        </p:nvSpPr>
        <p:spPr>
          <a:xfrm>
            <a:off x="2221386" y="4288536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4578840" y="4217098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2771800" y="6309320"/>
            <a:ext cx="32004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#10 - Gordon Moore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animBg="1"/>
      <p:bldP spid="9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642926"/>
            <a:ext cx="8715404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Arial" pitchFamily="34" charset="0"/>
                <a:cs typeface="Arial" pitchFamily="34" charset="0"/>
              </a:rPr>
              <a:t>3.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Aporte a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construcción de la cosmovisión</a:t>
            </a:r>
            <a:b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nuestra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cultura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000100" y="1844824"/>
          <a:ext cx="750099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3 Marcador de pie de página"/>
          <p:cNvSpPr txBox="1">
            <a:spLocks/>
          </p:cNvSpPr>
          <p:nvPr/>
        </p:nvSpPr>
        <p:spPr>
          <a:xfrm>
            <a:off x="3643306" y="6286520"/>
            <a:ext cx="32004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#10 - Gordon Moore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CDF547-5594-4E15-9FB3-210A03039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FCDF547-5594-4E15-9FB3-210A03039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FCDF547-5594-4E15-9FB3-210A03039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C80DAF-8614-4582-B44D-8945CDA6E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7C80DAF-8614-4582-B44D-8945CDA6E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77C80DAF-8614-4582-B44D-8945CDA6E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A3FA03-7D33-4AB6-A3C0-910DD778A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2EA3FA03-7D33-4AB6-A3C0-910DD778A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2EA3FA03-7D33-4AB6-A3C0-910DD778A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01AD78-9CF8-4388-96F7-A56B822CC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FF01AD78-9CF8-4388-96F7-A56B822CC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F01AD78-9CF8-4388-96F7-A56B822CC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367C40-D917-4570-A46F-2266E6A57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A1367C40-D917-4570-A46F-2266E6A57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A1367C40-D917-4570-A46F-2266E6A57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4C1E8E-7721-4B4F-A941-ACFD9BE77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574C1E8E-7721-4B4F-A941-ACFD9BE77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574C1E8E-7721-4B4F-A941-ACFD9BE77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BAC6E6-C9DB-4030-AAC7-C4792A42B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A6BAC6E6-C9DB-4030-AAC7-C4792A42B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A6BAC6E6-C9DB-4030-AAC7-C4792A42B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54FE6-EA7E-4311-A399-E2E864D5D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9454FE6-EA7E-4311-A399-E2E864D5D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69454FE6-EA7E-4311-A399-E2E864D5D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8FAC9D-D057-4CE2-9175-518E4E4C8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58FAC9D-D057-4CE2-9175-518E4E4C8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E58FAC9D-D057-4CE2-9175-518E4E4C8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7B74B9-E888-4DC2-B567-F66451200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347B74B9-E888-4DC2-B567-F66451200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347B74B9-E888-4DC2-B567-F66451200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2210" b="4488"/>
          <a:stretch>
            <a:fillRect/>
          </a:stretch>
        </p:blipFill>
        <p:spPr bwMode="auto">
          <a:xfrm>
            <a:off x="6588224" y="5013176"/>
            <a:ext cx="221461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204162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¿Por qué el científico asignado es una de las personas en la actualidad más influyente?</a:t>
            </a:r>
            <a:r>
              <a:rPr lang="es-ES" sz="3600" dirty="0"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>
                <a:latin typeface="Arial" pitchFamily="34" charset="0"/>
                <a:cs typeface="Arial" pitchFamily="34" charset="0"/>
              </a:rPr>
            </a:b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229600" cy="445081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ES" dirty="0">
                <a:latin typeface="Arial" pitchFamily="34" charset="0"/>
                <a:cs typeface="Arial" pitchFamily="34" charset="0"/>
              </a:rPr>
              <a:t>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ey </a:t>
            </a:r>
            <a:r>
              <a:rPr lang="es-ES" dirty="0">
                <a:latin typeface="Arial" pitchFamily="34" charset="0"/>
                <a:cs typeface="Arial" pitchFamily="34" charset="0"/>
              </a:rPr>
              <a:t>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Moore”.</a:t>
            </a:r>
          </a:p>
          <a:p>
            <a:pPr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Influencia a diseñadores y productores de electrónica para elaborar procesadores de un tamaño mas reducido.</a:t>
            </a:r>
          </a:p>
          <a:p>
            <a:pPr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Gracias a sus estudios se logaría que los chips duplicaran su potencia, o bien que redujeran su precio a la mitad.</a:t>
            </a:r>
          </a:p>
          <a:p>
            <a:pPr algn="just"/>
            <a:endParaRPr lang="es-ES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3643306" y="6277950"/>
            <a:ext cx="3200400" cy="365760"/>
          </a:xfrm>
        </p:spPr>
        <p:txBody>
          <a:bodyPr/>
          <a:lstStyle/>
          <a:p>
            <a:r>
              <a:rPr lang="es-ES" dirty="0" smtClean="0"/>
              <a:t>#10 - Gordon Moore</a:t>
            </a:r>
            <a:endParaRPr lang="es-E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592570"/>
            <a:ext cx="8215370" cy="550072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El costo </a:t>
            </a:r>
            <a:r>
              <a:rPr lang="es-ES" dirty="0">
                <a:latin typeface="Arial" pitchFamily="34" charset="0"/>
                <a:cs typeface="Arial" pitchFamily="34" charset="0"/>
              </a:rPr>
              <a:t>de los ordenadores ha disminuido considerablemente a lo largo de la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historia.</a:t>
            </a:r>
          </a:p>
          <a:p>
            <a:pPr algn="just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Intel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Corporation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es la más grande fabricante y creadora los procesadores que encontramos en la mayoría de las computadoras portátiles. 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17032"/>
            <a:ext cx="2869490" cy="192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3643306" y="6286520"/>
            <a:ext cx="3200400" cy="365760"/>
          </a:xfrm>
        </p:spPr>
        <p:txBody>
          <a:bodyPr/>
          <a:lstStyle/>
          <a:p>
            <a:r>
              <a:rPr lang="es-ES" dirty="0" smtClean="0"/>
              <a:t>#10 - Gordon Moore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417</TotalTime>
  <Words>663</Words>
  <Application>Microsoft Office PowerPoint</Application>
  <PresentationFormat>Presentación en pantalla (4:3)</PresentationFormat>
  <Paragraphs>92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Mirador</vt:lpstr>
      <vt:lpstr>#10  GORDON  MOORE</vt:lpstr>
      <vt:lpstr>Biografía</vt:lpstr>
      <vt:lpstr>Biografía</vt:lpstr>
      <vt:lpstr>1. ¿Cuáles son y de que tratan los avances?</vt:lpstr>
      <vt:lpstr>Video</vt:lpstr>
      <vt:lpstr>2.  Aporte a la comprensión del mundo y cómo funciona.</vt:lpstr>
      <vt:lpstr>3.  Aporte a la construcción de la cosmovisión de nuestra cultura</vt:lpstr>
      <vt:lpstr> 4. ¿Por qué el científico asignado es una de las personas en la actualidad más influyente? </vt:lpstr>
      <vt:lpstr>Diapositiva 9</vt:lpstr>
      <vt:lpstr>¿Conoce alguno otro que considere debería estar en esta lista?, ¿Por qué?     </vt:lpstr>
      <vt:lpstr>Diapositiva 11</vt:lpstr>
      <vt:lpstr>5. ¿Cuáles consideran fueron los criterios que se tuvieron en cuenta, para elaborar esta lista de los 20 científicos (vivos) más influyentes en la actualidad? </vt:lpstr>
      <vt:lpstr>Bibliografía</vt:lpstr>
    </vt:vector>
  </TitlesOfParts>
  <Company>Intel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GORDON  MOORE</dc:title>
  <dc:creator>Intel</dc:creator>
  <cp:lastModifiedBy>ONDINA</cp:lastModifiedBy>
  <cp:revision>66</cp:revision>
  <dcterms:created xsi:type="dcterms:W3CDTF">2011-01-22T17:54:11Z</dcterms:created>
  <dcterms:modified xsi:type="dcterms:W3CDTF">2011-01-26T00:48:00Z</dcterms:modified>
</cp:coreProperties>
</file>